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5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F018CDA-70EE-4306-8A16-D4C1C7498D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008EC7-8D22-4DE2-AA62-3A24B77E8F10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576D6F-3E6A-42DA-A1BC-4FA49A336E04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73F74E-2674-43DD-B4FE-8F3F9D68FE9D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CC2579-52BF-425D-B503-9FA1F2D44651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0B0213-53E5-49DA-9B33-52DD19587841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935CCB-53BB-4D12-8947-321ADE70C1EB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73791A-E258-404E-9E5A-F21F71BE27C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90C94-5D77-4FE4-A6BB-7FA9A8EC2CA8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924A3B-734F-4886-8491-5DB423E31039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ADB5FA-A71C-4B66-A6BE-C79E8D5C6740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CC9DEF-EC47-4AAF-866D-97F99907F142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8D0E23-B25E-4DD8-8A81-16542B101C59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E64779-54CB-4437-BB49-12DE4E6C91F1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018CDA-70EE-4306-8A16-D4C1C7498D5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42CC3-D0A9-4899-85B7-1584F5EB885B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14B02-B428-424C-83BA-C6A79EF8A7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9C21B-122E-43EA-B69E-E88FF91B5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0E04F-1BEB-4126-8C3A-9F119A7453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6CF02-21D5-4B8D-B2E0-B4E4952C04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F4BEE-A325-484C-8B10-19AF2A02C9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9B62B-E76E-40A7-8AAA-CE502A420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79A5D-0E36-495A-8B59-34ECA8D20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F0D1F-8B6C-41D7-9790-FC39E8F43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2E257-B1DA-40AA-B820-E6025E4D5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65133-6722-4379-B931-4E880AC0E3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EC7DD-F4CC-4D01-96BE-DFC341B24A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4A8FC25C-303A-48CA-A661-850F9D2F6A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46" r:id="rId2"/>
    <p:sldLayoutId id="2147483752" r:id="rId3"/>
    <p:sldLayoutId id="2147483747" r:id="rId4"/>
    <p:sldLayoutId id="2147483748" r:id="rId5"/>
    <p:sldLayoutId id="2147483749" r:id="rId6"/>
    <p:sldLayoutId id="2147483753" r:id="rId7"/>
    <p:sldLayoutId id="2147483754" r:id="rId8"/>
    <p:sldLayoutId id="2147483755" r:id="rId9"/>
    <p:sldLayoutId id="2147483750" r:id="rId10"/>
    <p:sldLayoutId id="21474837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c.ox14.com/howreadersnavigatetoscholarlycontent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-journals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jama.ama-assn.org/misc/audiocommentary.dt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ama.ama-assn.org/cgi/content/short/300/19/221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Presentation,%2011-25-08\pcastnov1908.mp3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://jama.ama-assn.org/misc/audiocommentary.dt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Electronic Journals and Academic Libraries</a:t>
            </a:r>
            <a:br>
              <a:rPr lang="en-US" smtClean="0">
                <a:solidFill>
                  <a:schemeClr val="accent1">
                    <a:satMod val="150000"/>
                  </a:schemeClr>
                </a:solidFill>
              </a:rPr>
            </a:br>
            <a:endParaRPr lang="en-US" smtClean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/>
            <a:r>
              <a:rPr lang="en-US" smtClean="0"/>
              <a:t>Christian Burris</a:t>
            </a:r>
          </a:p>
          <a:p>
            <a:pPr eaLnBrk="1" hangingPunct="1"/>
            <a:r>
              <a:rPr lang="en-US" smtClean="0"/>
              <a:t>LIS 615</a:t>
            </a:r>
          </a:p>
          <a:p>
            <a:pPr eaLnBrk="1" hangingPunct="1"/>
            <a:r>
              <a:rPr lang="en-US" smtClean="0"/>
              <a:t>November 25, 2008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Why electronic journals?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Expectations of patrons</a:t>
            </a:r>
          </a:p>
          <a:p>
            <a:pPr eaLnBrk="1" hangingPunct="1"/>
            <a:r>
              <a:rPr lang="en-US" smtClean="0"/>
              <a:t>Shift in methods for scholarly communication</a:t>
            </a:r>
          </a:p>
          <a:p>
            <a:pPr eaLnBrk="1" hangingPunct="1"/>
            <a:r>
              <a:rPr lang="en-US" smtClean="0"/>
              <a:t>Timeliness of information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Advantages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by users</a:t>
            </a:r>
          </a:p>
          <a:p>
            <a:pPr eaLnBrk="1" hangingPunct="1"/>
            <a:r>
              <a:rPr lang="en-US" smtClean="0"/>
              <a:t>Availability</a:t>
            </a:r>
          </a:p>
          <a:p>
            <a:pPr eaLnBrk="1" hangingPunct="1"/>
            <a:r>
              <a:rPr lang="en-US" smtClean="0"/>
              <a:t>Number and depth of journals available to libraries (the “Big Deal”)</a:t>
            </a:r>
          </a:p>
          <a:p>
            <a:pPr eaLnBrk="1" hangingPunct="1"/>
            <a:r>
              <a:rPr lang="en-US" smtClean="0"/>
              <a:t>Opportunities for new sources (e.g. Open Access movement)</a:t>
            </a:r>
          </a:p>
          <a:p>
            <a:pPr eaLnBrk="1" hangingPunct="1"/>
            <a:r>
              <a:rPr lang="en-US" smtClean="0"/>
              <a:t>Advantages of Internet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Challenges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Rising costs</a:t>
            </a:r>
          </a:p>
          <a:p>
            <a:pPr eaLnBrk="1" hangingPunct="1"/>
            <a:r>
              <a:rPr lang="en-US" smtClean="0"/>
              <a:t>Staffing needs</a:t>
            </a:r>
          </a:p>
          <a:p>
            <a:pPr eaLnBrk="1" hangingPunct="1"/>
            <a:r>
              <a:rPr lang="en-US" smtClean="0"/>
              <a:t>Support from faculty, library governance</a:t>
            </a:r>
          </a:p>
          <a:p>
            <a:pPr eaLnBrk="1" hangingPunct="1"/>
            <a:r>
              <a:rPr lang="en-US" smtClean="0"/>
              <a:t>Perpetual access</a:t>
            </a:r>
          </a:p>
          <a:p>
            <a:pPr eaLnBrk="1" hangingPunct="1"/>
            <a:r>
              <a:rPr lang="en-US" smtClean="0"/>
              <a:t>Changing workflows;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Resource #1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/>
              <a:t>Curtis, D. (2005). </a:t>
            </a:r>
            <a:r>
              <a:rPr lang="en-US" sz="2400" b="1" i="1" dirty="0" smtClean="0"/>
              <a:t>E-Journals: A How-To-Do-It Manual for Librarians</a:t>
            </a:r>
            <a:r>
              <a:rPr lang="en-US" sz="2400" b="1" dirty="0" smtClean="0"/>
              <a:t>. New York: Neal-Schuman.</a:t>
            </a:r>
            <a:endParaRPr lang="en-US" sz="2400" dirty="0" smtClean="0"/>
          </a:p>
          <a:p>
            <a:pPr lvl="1" eaLnBrk="1" hangingPunct="1"/>
            <a:r>
              <a:rPr lang="en-US" dirty="0" smtClean="0"/>
              <a:t>Written in ordinary language</a:t>
            </a:r>
          </a:p>
          <a:p>
            <a:pPr lvl="1" eaLnBrk="1" hangingPunct="1"/>
            <a:r>
              <a:rPr lang="en-US" dirty="0" smtClean="0"/>
              <a:t>Attempts to “de-mystify” the process</a:t>
            </a:r>
          </a:p>
          <a:p>
            <a:pPr lvl="1" eaLnBrk="1" hangingPunct="1"/>
            <a:r>
              <a:rPr lang="en-US" dirty="0" smtClean="0"/>
              <a:t>Chapters explain a specific procedure (e.g. ordering, licensing, receiving)</a:t>
            </a:r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Resource #2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/>
              <a:t>Jasper, R. P., &amp; </a:t>
            </a:r>
            <a:r>
              <a:rPr lang="en-US" sz="2400" b="1" dirty="0" err="1" smtClean="0"/>
              <a:t>Sheble</a:t>
            </a:r>
            <a:r>
              <a:rPr lang="en-US" sz="2400" b="1" dirty="0" smtClean="0"/>
              <a:t>, L. (2005). Evolutionary Approach to Managing E-Resources. </a:t>
            </a:r>
            <a:r>
              <a:rPr lang="en-US" sz="2400" b="1" i="1" dirty="0" smtClean="0"/>
              <a:t>The Serials Librarian, 47</a:t>
            </a:r>
            <a:r>
              <a:rPr lang="en-US" sz="2400" b="1" dirty="0" smtClean="0"/>
              <a:t>(4), 55-70.</a:t>
            </a:r>
          </a:p>
          <a:p>
            <a:pPr lvl="1" eaLnBrk="1" hangingPunct="1"/>
            <a:r>
              <a:rPr lang="en-US" dirty="0" smtClean="0"/>
              <a:t>Written by collections librarians</a:t>
            </a:r>
          </a:p>
          <a:p>
            <a:pPr lvl="1" eaLnBrk="1" hangingPunct="1"/>
            <a:r>
              <a:rPr lang="en-US" dirty="0" smtClean="0"/>
              <a:t>Details one library’s approach to handle electronic journals</a:t>
            </a:r>
          </a:p>
          <a:p>
            <a:pPr lvl="1" eaLnBrk="1" hangingPunct="1"/>
            <a:r>
              <a:rPr lang="en-US" dirty="0" smtClean="0"/>
              <a:t>Preparation for future development of electronic resource management system (ERMS)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Resource #3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/>
              <a:t>Montgomery, C. H. (2000). Measuring the Impact of an Electronic Journal Collection on Library Costs; A Framework and Preliminary Observations. </a:t>
            </a:r>
            <a:r>
              <a:rPr lang="en-US" sz="2400" b="1" i="1" dirty="0" smtClean="0"/>
              <a:t>D-Lib Magazine, 6</a:t>
            </a:r>
            <a:r>
              <a:rPr lang="en-US" sz="2400" b="1" dirty="0" smtClean="0"/>
              <a:t>(10).</a:t>
            </a:r>
            <a:endParaRPr lang="en-US" sz="2400" dirty="0" smtClean="0"/>
          </a:p>
          <a:p>
            <a:pPr lvl="1" eaLnBrk="1" hangingPunct="1"/>
            <a:r>
              <a:rPr lang="en-US" dirty="0" smtClean="0"/>
              <a:t>Costs in terms of subscription prices, but also personnel and staff time</a:t>
            </a:r>
          </a:p>
          <a:p>
            <a:pPr lvl="1" eaLnBrk="1" hangingPunct="1"/>
            <a:r>
              <a:rPr lang="en-US" dirty="0" smtClean="0"/>
              <a:t>License agreements force libraries into legal matters</a:t>
            </a:r>
          </a:p>
          <a:p>
            <a:pPr lvl="1" eaLnBrk="1" hangingPunct="1"/>
            <a:r>
              <a:rPr lang="en-US" dirty="0" smtClean="0"/>
              <a:t>Rise of consortia to offset costs (NC LIVE, Carolina Consortium)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Resource #4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 smtClean="0"/>
              <a:t>Stemper</a:t>
            </a:r>
            <a:r>
              <a:rPr lang="en-US" sz="2400" b="1" dirty="0" smtClean="0"/>
              <a:t>, J., &amp; </a:t>
            </a:r>
            <a:r>
              <a:rPr lang="en-US" sz="2400" b="1" dirty="0" err="1" smtClean="0"/>
              <a:t>Barribeau</a:t>
            </a:r>
            <a:r>
              <a:rPr lang="en-US" sz="2400" b="1" dirty="0" smtClean="0"/>
              <a:t>, S. (2006). Perpetual Access to Electronic Journals: A Survey of One Academic Research Library's Licenses. </a:t>
            </a:r>
            <a:r>
              <a:rPr lang="en-US" sz="2400" b="1" i="1" dirty="0" smtClean="0"/>
              <a:t>Library Resources &amp; Technical Services, 50</a:t>
            </a:r>
            <a:r>
              <a:rPr lang="en-US" sz="2400" b="1" dirty="0" smtClean="0"/>
              <a:t>(2), 91-109.</a:t>
            </a:r>
            <a:endParaRPr lang="en-US" sz="2400" dirty="0" smtClean="0"/>
          </a:p>
          <a:p>
            <a:pPr lvl="1" eaLnBrk="1" hangingPunct="1"/>
            <a:r>
              <a:rPr lang="en-US" dirty="0" smtClean="0"/>
              <a:t>Importance of licensing agreements/contracts</a:t>
            </a:r>
          </a:p>
          <a:p>
            <a:pPr lvl="1" eaLnBrk="1" hangingPunct="1"/>
            <a:r>
              <a:rPr lang="en-US" dirty="0" smtClean="0"/>
              <a:t>New content providers (JSTOR, Project Muse)</a:t>
            </a:r>
          </a:p>
          <a:p>
            <a:pPr lvl="1" eaLnBrk="1" hangingPunct="1"/>
            <a:r>
              <a:rPr lang="en-US" dirty="0" smtClean="0"/>
              <a:t>New initiatives: “dark archives” (LOCKSS, Portico)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Resource #5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 smtClean="0"/>
              <a:t>Inger</a:t>
            </a:r>
            <a:r>
              <a:rPr lang="en-US" sz="2400" b="1" dirty="0" smtClean="0"/>
              <a:t>, S. &amp; Gardner, T. (2008).  </a:t>
            </a:r>
            <a:r>
              <a:rPr lang="en-US" sz="2400" b="1" i="1" dirty="0" smtClean="0"/>
              <a:t>How Readers Navigate to Scholarly Content</a:t>
            </a:r>
            <a:r>
              <a:rPr lang="en-US" sz="2400" b="1" dirty="0" smtClean="0"/>
              <a:t> [White paper].  Retrieved November 24, 2008 from </a:t>
            </a:r>
            <a:r>
              <a:rPr lang="en-US" sz="2400" b="1" dirty="0" smtClean="0">
                <a:hlinkClick r:id="rId3"/>
              </a:rPr>
              <a:t>http://www.sic.ox14.com/howreadersnavigatetoscholarlycontent.pdf</a:t>
            </a:r>
            <a:r>
              <a:rPr lang="en-US" sz="2400" b="1" dirty="0" smtClean="0"/>
              <a:t>.</a:t>
            </a:r>
            <a:endParaRPr lang="en-US" sz="2400" dirty="0" smtClean="0"/>
          </a:p>
          <a:p>
            <a:pPr lvl="1" eaLnBrk="1" hangingPunct="1"/>
            <a:r>
              <a:rPr lang="en-US" dirty="0" smtClean="0"/>
              <a:t>Changing search strategies by patrons</a:t>
            </a:r>
          </a:p>
          <a:p>
            <a:pPr lvl="1" eaLnBrk="1" hangingPunct="1"/>
            <a:r>
              <a:rPr lang="en-US" dirty="0" smtClean="0"/>
              <a:t>Article-level access</a:t>
            </a:r>
          </a:p>
          <a:p>
            <a:pPr lvl="1" eaLnBrk="1" hangingPunct="1"/>
            <a:r>
              <a:rPr lang="en-US" dirty="0" smtClean="0"/>
              <a:t>Users take advantage of new services</a:t>
            </a:r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Additional Resource #1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 smtClean="0"/>
              <a:t>Russell., S. D. (</a:t>
            </a:r>
            <a:r>
              <a:rPr lang="en-US" sz="2400" b="1" dirty="0" err="1" smtClean="0"/>
              <a:t>n.d</a:t>
            </a:r>
            <a:r>
              <a:rPr lang="en-US" sz="2400" b="1" dirty="0" smtClean="0"/>
              <a:t>.). E-Journals.org: Providing links to the world's electronic journals.  Retrieved November 24, 2008, from </a:t>
            </a:r>
            <a:r>
              <a:rPr lang="en-US" sz="2400" b="1" dirty="0" smtClean="0">
                <a:hlinkClick r:id="rId3"/>
              </a:rPr>
              <a:t>http://www.e-journals.org/</a:t>
            </a:r>
            <a:r>
              <a:rPr lang="en-US" sz="2400" b="1" dirty="0" smtClean="0"/>
              <a:t>.</a:t>
            </a:r>
            <a:endParaRPr lang="en-US" sz="2400" dirty="0" smtClean="0"/>
          </a:p>
          <a:p>
            <a:pPr lvl="1" eaLnBrk="1" hangingPunct="1"/>
            <a:r>
              <a:rPr lang="en-US" dirty="0" smtClean="0"/>
              <a:t>Access to journals outside of publisher packages</a:t>
            </a:r>
          </a:p>
          <a:p>
            <a:pPr lvl="1" eaLnBrk="1" hangingPunct="1"/>
            <a:r>
              <a:rPr lang="en-US" dirty="0" smtClean="0"/>
              <a:t>Grouping by broad categories (e.g. subjects, free access, open access)</a:t>
            </a:r>
          </a:p>
          <a:p>
            <a:pPr lvl="1" eaLnBrk="1" hangingPunct="1"/>
            <a:r>
              <a:rPr lang="en-US" dirty="0" smtClean="0"/>
              <a:t>Can be a tool for smaller or foreign libraries to electronic journals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Additional Resource #2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dirty="0" err="1" smtClean="0"/>
              <a:t>DeAngelis</a:t>
            </a:r>
            <a:r>
              <a:rPr lang="en-US" sz="2400" b="1" dirty="0" smtClean="0"/>
              <a:t>, C. D. (editor in chief). (</a:t>
            </a:r>
            <a:r>
              <a:rPr lang="en-US" sz="2400" b="1" dirty="0" err="1" smtClean="0"/>
              <a:t>n.d</a:t>
            </a:r>
            <a:r>
              <a:rPr lang="en-US" sz="2400" b="1" dirty="0" smtClean="0"/>
              <a:t>).  JAMA Audio Commentary.  Retrieved November 23, 2008 from </a:t>
            </a:r>
            <a:r>
              <a:rPr lang="en-US" sz="2400" b="1" dirty="0" smtClean="0">
                <a:hlinkClick r:id="rId3"/>
              </a:rPr>
              <a:t>http://jama.ama-assn.org/misc/audiocommentary.dtl</a:t>
            </a:r>
            <a:r>
              <a:rPr lang="en-US" sz="2400" b="1" dirty="0" smtClean="0"/>
              <a:t>.</a:t>
            </a:r>
            <a:endParaRPr lang="en-US" sz="2400" dirty="0" smtClean="0"/>
          </a:p>
          <a:p>
            <a:pPr lvl="1" eaLnBrk="1" hangingPunct="1"/>
            <a:r>
              <a:rPr lang="en-US" dirty="0" smtClean="0"/>
              <a:t>Presented by editor of JAMA</a:t>
            </a:r>
          </a:p>
          <a:p>
            <a:pPr lvl="1" eaLnBrk="1" hangingPunct="1"/>
            <a:r>
              <a:rPr lang="en-US" dirty="0" smtClean="0"/>
              <a:t>A summary of each issue</a:t>
            </a:r>
          </a:p>
          <a:p>
            <a:pPr lvl="1" eaLnBrk="1" hangingPunct="1"/>
            <a:r>
              <a:rPr lang="en-US" dirty="0" smtClean="0"/>
              <a:t>Beyond the “container” of a physical journal</a:t>
            </a:r>
          </a:p>
          <a:p>
            <a:pPr lvl="1" eaLnBrk="1" hangingPunct="1"/>
            <a:r>
              <a:rPr lang="en-US" dirty="0" smtClean="0">
                <a:hlinkClick r:id="rId4"/>
              </a:rPr>
              <a:t>Cover image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716823" y="169636"/>
            <a:ext cx="7963832" cy="121175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Plan B!</a:t>
            </a:r>
          </a:p>
        </p:txBody>
      </p:sp>
      <p:sp>
        <p:nvSpPr>
          <p:cNvPr id="19459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57200" y="1774825"/>
            <a:ext cx="8229600" cy="2236788"/>
          </a:xfrm>
        </p:spPr>
        <p:txBody>
          <a:bodyPr/>
          <a:lstStyle/>
          <a:p>
            <a:pPr eaLnBrk="1" hangingPunct="1"/>
            <a:r>
              <a:rPr lang="en-US" sz="2400" smtClean="0"/>
              <a:t>American Medical Association (producer).  (2008 November 19). November 19, 2008 issue, Vol. 300, No. 19.  </a:t>
            </a:r>
            <a:r>
              <a:rPr lang="en-US" sz="2400" i="1" smtClean="0"/>
              <a:t>Journal of the American Medical Association</a:t>
            </a:r>
            <a:r>
              <a:rPr lang="en-US" sz="2400" smtClean="0"/>
              <a:t>.  Podcast retrieved from </a:t>
            </a:r>
            <a:r>
              <a:rPr lang="en-US" sz="2400" smtClean="0">
                <a:hlinkClick r:id="rId4"/>
              </a:rPr>
              <a:t>http://jama.ama-assn.org/misc/audiocommentary.dtl</a:t>
            </a:r>
            <a:r>
              <a:rPr lang="en-US" sz="2400" smtClean="0"/>
              <a:t>.</a:t>
            </a:r>
          </a:p>
        </p:txBody>
      </p:sp>
      <p:pic>
        <p:nvPicPr>
          <p:cNvPr id="19464" name="pcastnov1908.mp3">
            <a:hlinkClick r:id="" action="ppaction://media"/>
          </p:cNvPr>
          <p:cNvPicPr>
            <a:picLocks noGrp="1" noRot="1" noChangeAspect="1" noChangeArrowheads="1"/>
          </p:cNvPicPr>
          <p:nvPr>
            <p:ph sz="half" idx="4294967295"/>
            <a:audioFile r:link="rId1"/>
          </p:nvPr>
        </p:nvPicPr>
        <p:blipFill>
          <a:blip r:embed="rId5"/>
          <a:srcRect/>
          <a:stretch>
            <a:fillRect/>
          </a:stretch>
        </p:blipFill>
        <p:spPr>
          <a:xfrm>
            <a:off x="4419600" y="5129213"/>
            <a:ext cx="304800" cy="304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604" fill="hold"/>
                                        <p:tgtEl>
                                          <p:spTgt spid="194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46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Conclusions and the Future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More journals moving online</a:t>
            </a:r>
          </a:p>
          <a:p>
            <a:pPr eaLnBrk="1" hangingPunct="1"/>
            <a:r>
              <a:rPr lang="en-US" dirty="0" smtClean="0"/>
              <a:t>Collections policies need to be amended to account for expanded growth</a:t>
            </a:r>
          </a:p>
          <a:p>
            <a:pPr eaLnBrk="1" hangingPunct="1"/>
            <a:r>
              <a:rPr lang="en-US" dirty="0" smtClean="0"/>
              <a:t>Call for standards</a:t>
            </a:r>
          </a:p>
          <a:p>
            <a:pPr eaLnBrk="1" hangingPunct="1"/>
            <a:r>
              <a:rPr lang="en-US" dirty="0" smtClean="0"/>
              <a:t>Beginnings of truly “born digital” </a:t>
            </a:r>
            <a:r>
              <a:rPr lang="en-US" dirty="0" smtClean="0"/>
              <a:t>journals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1027" name="Picture 3" descr="C:\Program Files\Microsoft Office\FILES\PFILES\MSOFFICE\MEDIA\CNTCD1\ClipArt3\j0237869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4418" y="2634558"/>
            <a:ext cx="1975164" cy="1588883"/>
          </a:xfrm>
          <a:prstGeom prst="rect">
            <a:avLst/>
          </a:prstGeom>
          <a:noFill/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satMod val="150000"/>
                  </a:schemeClr>
                </a:solidFill>
              </a:rPr>
              <a:t>Happy Thanksgiving!</a:t>
            </a:r>
          </a:p>
        </p:txBody>
      </p:sp>
      <p:pic>
        <p:nvPicPr>
          <p:cNvPr id="21507" name="Picture 5" descr="ThanksgivingFeast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2251075" y="1774825"/>
            <a:ext cx="4640263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282</TotalTime>
  <Words>463</Words>
  <Application>Microsoft Office PowerPoint</Application>
  <PresentationFormat>On-screen Show (4:3)</PresentationFormat>
  <Paragraphs>82</Paragraphs>
  <Slides>15</Slides>
  <Notes>15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Module</vt:lpstr>
      <vt:lpstr>Electronic Journals and Academic Libraries </vt:lpstr>
      <vt:lpstr>Why electronic journals?</vt:lpstr>
      <vt:lpstr>Advantages</vt:lpstr>
      <vt:lpstr>Challenges</vt:lpstr>
      <vt:lpstr>Resource #1</vt:lpstr>
      <vt:lpstr>Resource #2</vt:lpstr>
      <vt:lpstr>Resource #3</vt:lpstr>
      <vt:lpstr>Resource #4</vt:lpstr>
      <vt:lpstr>Resource #5</vt:lpstr>
      <vt:lpstr>Additional Resource #1</vt:lpstr>
      <vt:lpstr>Additional Resource #2</vt:lpstr>
      <vt:lpstr>Plan B!</vt:lpstr>
      <vt:lpstr>Conclusions and the Future</vt:lpstr>
      <vt:lpstr>Questions?</vt:lpstr>
      <vt:lpstr>Happy Thanksgiving!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Christian Burris</dc:creator>
  <cp:lastModifiedBy>Wake Forest</cp:lastModifiedBy>
  <cp:revision>26</cp:revision>
  <dcterms:created xsi:type="dcterms:W3CDTF">2008-11-21T03:04:53Z</dcterms:created>
  <dcterms:modified xsi:type="dcterms:W3CDTF">2008-11-25T16:22:16Z</dcterms:modified>
</cp:coreProperties>
</file>