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3" r:id="rId4"/>
    <p:sldId id="259" r:id="rId5"/>
    <p:sldId id="264" r:id="rId6"/>
    <p:sldId id="265" r:id="rId7"/>
    <p:sldId id="258" r:id="rId8"/>
    <p:sldId id="257" r:id="rId9"/>
    <p:sldId id="261" r:id="rId10"/>
    <p:sldId id="266" r:id="rId11"/>
    <p:sldId id="262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272AD-5B65-472A-82EF-23923721CC61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E150-597D-4CB0-8E04-0D0328A14B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AE150-597D-4CB0-8E04-0D0328A14B2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8AFE-7529-6F4B-A334-591DD572C3A2}" type="datetimeFigureOut">
              <a:rPr lang="en-US" smtClean="0"/>
              <a:pPr/>
              <a:t>3/24/2010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74004-F585-7E4E-BAEC-D19898AFFD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ugbank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wtype2011-pil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Database Comparison: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err="1" smtClean="0">
                <a:solidFill>
                  <a:srgbClr val="FFFF00"/>
                </a:solidFill>
              </a:rPr>
              <a:t>DrugBank</a:t>
            </a:r>
            <a:r>
              <a:rPr lang="en-US" b="1" dirty="0" smtClean="0">
                <a:solidFill>
                  <a:srgbClr val="FFFF00"/>
                </a:solidFill>
              </a:rPr>
              <a:t> and 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Consumer Health Complete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Christian Burris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LIS 623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March 24, 2010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About </a:t>
            </a:r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Bioinformatics and </a:t>
            </a:r>
            <a:r>
              <a:rPr lang="en-US" dirty="0" err="1" smtClean="0">
                <a:solidFill>
                  <a:srgbClr val="FFFF00"/>
                </a:solidFill>
              </a:rPr>
              <a:t>cheminformatics</a:t>
            </a:r>
            <a:r>
              <a:rPr lang="en-US" dirty="0" smtClean="0">
                <a:solidFill>
                  <a:srgbClr val="FFFF00"/>
                </a:solidFill>
              </a:rPr>
              <a:t> resource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Highly detailed drug data (chemical, pharmacological and pharmaceutical) along with comprehensive drug target information (sequence, structure, and pathway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</a:p>
          <a:p>
            <a:pPr lvl="8"/>
            <a:endParaRPr lang="en-US" dirty="0" smtClean="0">
              <a:solidFill>
                <a:srgbClr val="FFFF00"/>
              </a:solidFill>
            </a:endParaRPr>
          </a:p>
          <a:p>
            <a:pPr lvl="8"/>
            <a:r>
              <a:rPr lang="en-US" dirty="0" smtClean="0">
                <a:solidFill>
                  <a:srgbClr val="FFFF00"/>
                </a:solidFill>
              </a:rPr>
              <a:t>(source: </a:t>
            </a:r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About </a:t>
            </a:r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r>
              <a:rPr lang="en-US" dirty="0" smtClean="0">
                <a:solidFill>
                  <a:srgbClr val="FFFF00"/>
                </a:solidFill>
              </a:rPr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4,800 drug entries with 100 data fields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Open source product with 747 sites linked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About Consumer Health Complete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Single </a:t>
            </a:r>
            <a:r>
              <a:rPr lang="en-US" dirty="0" smtClean="0">
                <a:solidFill>
                  <a:srgbClr val="FFFF00"/>
                </a:solidFill>
              </a:rPr>
              <a:t>most comprehensive resource for consumer-oriented health content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</a:t>
            </a:r>
            <a:r>
              <a:rPr lang="en-US" dirty="0" smtClean="0">
                <a:solidFill>
                  <a:srgbClr val="FFFF00"/>
                </a:solidFill>
              </a:rPr>
              <a:t>upport </a:t>
            </a:r>
            <a:r>
              <a:rPr lang="en-US" dirty="0" smtClean="0">
                <a:solidFill>
                  <a:srgbClr val="FFFF00"/>
                </a:solidFill>
              </a:rPr>
              <a:t>patients' information needs and foster an overall understanding of health-related </a:t>
            </a:r>
            <a:r>
              <a:rPr lang="en-US" dirty="0" smtClean="0">
                <a:solidFill>
                  <a:srgbClr val="FFFF00"/>
                </a:solidFill>
              </a:rPr>
              <a:t>topics</a:t>
            </a:r>
          </a:p>
          <a:p>
            <a:pPr lvl="8"/>
            <a:r>
              <a:rPr lang="en-US" dirty="0" smtClean="0">
                <a:solidFill>
                  <a:srgbClr val="FFFF00"/>
                </a:solidFill>
              </a:rPr>
              <a:t>(source: Consumer Health Complete)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About Consumer Health </a:t>
            </a:r>
            <a:r>
              <a:rPr lang="en-US" dirty="0" smtClean="0">
                <a:solidFill>
                  <a:srgbClr val="FFFF00"/>
                </a:solidFill>
              </a:rPr>
              <a:t>Complete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Approximately 3,267 records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Subscription-based database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HONcode</a:t>
            </a:r>
            <a:r>
              <a:rPr lang="en-US" dirty="0" smtClean="0">
                <a:solidFill>
                  <a:srgbClr val="FFFF00"/>
                </a:solidFill>
              </a:rPr>
              <a:t> standard compliant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Searching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Mr. T in Dc-pill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4209" y="1600200"/>
            <a:ext cx="679558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Searching </a:t>
            </a:r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Search box (Google-like) on every page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Advanced searching: </a:t>
            </a:r>
            <a:r>
              <a:rPr lang="en-US" dirty="0" err="1" smtClean="0">
                <a:solidFill>
                  <a:srgbClr val="FFFF00"/>
                </a:solidFill>
              </a:rPr>
              <a:t>Chem</a:t>
            </a:r>
            <a:r>
              <a:rPr lang="en-US" dirty="0" smtClean="0">
                <a:solidFill>
                  <a:srgbClr val="FFFF00"/>
                </a:solidFill>
              </a:rPr>
              <a:t> Query, Text Query, Sequence Search, Data Extractor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Browse: sorted by </a:t>
            </a:r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r>
              <a:rPr lang="en-US" dirty="0" smtClean="0">
                <a:solidFill>
                  <a:srgbClr val="FFFF00"/>
                </a:solidFill>
              </a:rPr>
              <a:t> ID number </a:t>
            </a:r>
            <a:r>
              <a:rPr lang="en-US" u="sng" dirty="0" smtClean="0">
                <a:solidFill>
                  <a:srgbClr val="FFFF00"/>
                </a:solidFill>
              </a:rPr>
              <a:t>or</a:t>
            </a:r>
            <a:r>
              <a:rPr lang="en-US" dirty="0" smtClean="0">
                <a:solidFill>
                  <a:srgbClr val="FFFF00"/>
                </a:solidFill>
              </a:rPr>
              <a:t> by drug type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Searching Consumer Health Complete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Search under “Drug and Herb Information” on start page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EBSCO database; so Boolean operators and parenthetical searching are possible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“</a:t>
            </a:r>
            <a:r>
              <a:rPr lang="en-US" dirty="0" err="1" smtClean="0">
                <a:solidFill>
                  <a:srgbClr val="FFFF00"/>
                </a:solidFill>
              </a:rPr>
              <a:t>typeahead</a:t>
            </a:r>
            <a:r>
              <a:rPr lang="en-US" dirty="0" smtClean="0">
                <a:solidFill>
                  <a:srgbClr val="FFFF00"/>
                </a:solidFill>
              </a:rPr>
              <a:t>” feature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Let’s Search!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Rakka-pill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34540" y="1932781"/>
            <a:ext cx="5074920" cy="3860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Accessing…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r>
              <a:rPr lang="en-US" dirty="0" smtClean="0">
                <a:solidFill>
                  <a:srgbClr val="FFFF00"/>
                </a:solidFill>
              </a:rPr>
              <a:t>: 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  <a:hlinkClick r:id="rId3"/>
              </a:rPr>
              <a:t>http</a:t>
            </a:r>
            <a:r>
              <a:rPr lang="en-US" dirty="0" smtClean="0">
                <a:solidFill>
                  <a:srgbClr val="FFFF00"/>
                </a:solidFill>
                <a:hlinkClick r:id="rId3"/>
              </a:rPr>
              <a:t>://www.drugbank.ca</a:t>
            </a:r>
            <a:r>
              <a:rPr lang="en-US" dirty="0" smtClean="0">
                <a:solidFill>
                  <a:srgbClr val="FFFF00"/>
                </a:solidFill>
                <a:hlinkClick r:id="rId3"/>
              </a:rPr>
              <a:t>/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Consumer Health Complete: 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Databases page of Jackson Library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In s</a:t>
            </a:r>
            <a:r>
              <a:rPr lang="en-US" dirty="0" smtClean="0">
                <a:solidFill>
                  <a:srgbClr val="FFFF00"/>
                </a:solidFill>
              </a:rPr>
              <a:t>ummary…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Petr Vlk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4209" y="1600200"/>
            <a:ext cx="679558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Summary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DrugBank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is designed for toward researchers and pharmaceutical study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Consumer Health Complete is designed for casual users and consumer interests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Questions?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higlu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8615" y="1600200"/>
            <a:ext cx="6026770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238</Words>
  <Application>Microsoft Office PowerPoint</Application>
  <PresentationFormat>On-screen Show (4:3)</PresentationFormat>
  <Paragraphs>53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Database Comparison: DrugBank and  Consumer Health Complete</vt:lpstr>
      <vt:lpstr>About DrugBank</vt:lpstr>
      <vt:lpstr>About DrugBank (cont.)</vt:lpstr>
      <vt:lpstr>About Consumer Health Complete</vt:lpstr>
      <vt:lpstr>About Consumer Health Complete (cont.)</vt:lpstr>
      <vt:lpstr>Searching</vt:lpstr>
      <vt:lpstr>Searching DrugBank</vt:lpstr>
      <vt:lpstr>Searching Consumer Health Complete</vt:lpstr>
      <vt:lpstr>Let’s Search!</vt:lpstr>
      <vt:lpstr>Accessing…</vt:lpstr>
      <vt:lpstr>In summary…</vt:lpstr>
      <vt:lpstr>Summary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Christian Burris</dc:creator>
  <cp:lastModifiedBy>wfut4002009</cp:lastModifiedBy>
  <cp:revision>33</cp:revision>
  <dcterms:created xsi:type="dcterms:W3CDTF">2010-03-23T09:17:03Z</dcterms:created>
  <dcterms:modified xsi:type="dcterms:W3CDTF">2010-03-24T16:14:03Z</dcterms:modified>
</cp:coreProperties>
</file>